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57" r:id="rId4"/>
    <p:sldId id="258" r:id="rId5"/>
    <p:sldId id="259" r:id="rId6"/>
    <p:sldId id="260" r:id="rId7"/>
    <p:sldId id="261" r:id="rId8"/>
    <p:sldId id="263" r:id="rId9"/>
    <p:sldId id="269" r:id="rId10"/>
    <p:sldId id="262" r:id="rId11"/>
    <p:sldId id="264" r:id="rId12"/>
    <p:sldId id="265" r:id="rId13"/>
    <p:sldId id="270" r:id="rId14"/>
    <p:sldId id="266"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114" d="100"/>
          <a:sy n="114" d="100"/>
        </p:scale>
        <p:origin x="18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5/17/2021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bing.com/videos/search?q=Healthy+digestion+-+not+what+but+how+courtney+jackson&amp;&amp;view=detail&amp;mid=FFD86DE012B4D13C4420FFD86DE012B4D13C4420&amp;&amp;FORM=VRDGAR&amp;ru=%2Fvideos%2Fsearch%3Fq%3DHealthy%2520digestion%2520-%2520not%2520what%2520but%2520how%2520courtney%2520jackson%26qs%3Dn%26form%3DQBVDMH%26sp%3D-1%26ghc%3D1%26pq%3Dhealthy%2520digestion%2520-%2520not%2520what%2520but%2520how%2520courtney%2520jackson%26sc%3D0-53%26sk%3D%26cvid%3D9ED29B9734F1419AA1441378DA8353A9" TargetMode="External"/><Relationship Id="rId7" Type="http://schemas.openxmlformats.org/officeDocument/2006/relationships/hyperlink" Target="https://www.bhf.org.uk/informationsupport/heart-matters-magazine/nutrition/sugar-salt-and-fat/sugar-in-different-foods" TargetMode="External"/><Relationship Id="rId2" Type="http://schemas.openxmlformats.org/officeDocument/2006/relationships/hyperlink" Target="https://youtu.be/awtmTJW9ic8" TargetMode="External"/><Relationship Id="rId1" Type="http://schemas.openxmlformats.org/officeDocument/2006/relationships/slideLayout" Target="../slideLayouts/slideLayout7.xml"/><Relationship Id="rId6" Type="http://schemas.openxmlformats.org/officeDocument/2006/relationships/hyperlink" Target="https://www.bing.com/videos/search?q=ujjayi+breath+yoga&amp;&amp;view=detail&amp;mid=361CC783E9A84E3F507C361CC783E9A84E3F507C&amp;&amp;FORM=VDRVRV" TargetMode="External"/><Relationship Id="rId5" Type="http://schemas.openxmlformats.org/officeDocument/2006/relationships/hyperlink" Target="https://www.bing.com/videos/search?q=ujjayi+breath+yoga&amp;docid=608029161453195456&amp;mid=EB6C403145159E107383EB6C403145159E107383&amp;view=detail&amp;FORM=VIRE" TargetMode="External"/><Relationship Id="rId4" Type="http://schemas.openxmlformats.org/officeDocument/2006/relationships/hyperlink" Target="https://www.hollandandbarrett.com/the-health-hub/conditions/digestive-health/why-exercise-is-good-for-your-gu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2" y="237708"/>
            <a:ext cx="8915399" cy="2262781"/>
          </a:xfrm>
        </p:spPr>
        <p:txBody>
          <a:bodyPr/>
          <a:lstStyle/>
          <a:p>
            <a:r>
              <a:rPr lang="en-GB" sz="4400" b="1" dirty="0">
                <a:effectLst/>
                <a:latin typeface="Arial" panose="020B0604020202020204" pitchFamily="34" charset="0"/>
                <a:ea typeface="Calibri" panose="020F0502020204030204" pitchFamily="34" charset="0"/>
                <a:cs typeface="Times New Roman" panose="02020603050405020304" pitchFamily="18" charset="0"/>
              </a:rPr>
              <a:t>Follow your gut!</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p:cNvSpPr>
            <a:spLocks noGrp="1"/>
          </p:cNvSpPr>
          <p:nvPr>
            <p:ph type="subTitle" idx="1"/>
          </p:nvPr>
        </p:nvSpPr>
        <p:spPr>
          <a:xfrm>
            <a:off x="2589212" y="2300111"/>
            <a:ext cx="8915399" cy="1546151"/>
          </a:xfrm>
        </p:spPr>
        <p:txBody>
          <a:bodyPr>
            <a:normAutofit fontScale="77500" lnSpcReduction="20000"/>
          </a:bodyPr>
          <a:lstStyle/>
          <a:p>
            <a:r>
              <a:rPr lang="en-GB" sz="3500" dirty="0">
                <a:effectLst/>
                <a:latin typeface="Arial" panose="020B0604020202020204" pitchFamily="34" charset="0"/>
                <a:ea typeface="Calibri" panose="020F0502020204030204" pitchFamily="34" charset="0"/>
                <a:cs typeface="Times New Roman" panose="02020603050405020304" pitchFamily="18" charset="0"/>
              </a:rPr>
              <a:t>In this talk I will be explaining briefly how your gut / digestive system reacts to stress, poor diet and lack of exercise along with some practical tips to rectify and/or improve them.</a:t>
            </a:r>
            <a:endParaRPr lang="en-GB" sz="3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22625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592E49-BC5A-4FA9-B754-31EDE3B0209E}"/>
              </a:ext>
            </a:extLst>
          </p:cNvPr>
          <p:cNvSpPr txBox="1"/>
          <p:nvPr/>
        </p:nvSpPr>
        <p:spPr>
          <a:xfrm>
            <a:off x="1904302" y="342900"/>
            <a:ext cx="10217790" cy="6155916"/>
          </a:xfrm>
          <a:prstGeom prst="rect">
            <a:avLst/>
          </a:prstGeom>
          <a:noFill/>
        </p:spPr>
        <p:txBody>
          <a:bodyPr wrap="square">
            <a:spAutoFit/>
          </a:bodyPr>
          <a:lstStyle/>
          <a:p>
            <a:pPr>
              <a:lnSpc>
                <a:spcPct val="107000"/>
              </a:lnSpc>
              <a:spcAft>
                <a:spcPts val="8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Deep belly breathing and mindfulness exercises can help reduce stress levels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solidFill>
                  <a:srgbClr val="000000"/>
                </a:solidFill>
                <a:effectLst/>
                <a:latin typeface="Arial" panose="020B0604020202020204" pitchFamily="34" charset="0"/>
                <a:ea typeface="Times New Roman" panose="02020603050405020304" pitchFamily="18" charset="0"/>
              </a:rPr>
              <a:t>Controlled breathing, often called breathwork, is also very effective for pain management and helps with many other maladies, like stress, anxiety, insomnia, post-traumatic stress disorder, depression, attention deficit disorder and high blood pressure, to name a few. </a:t>
            </a:r>
            <a:endParaRPr lang="en-GB" sz="2400" dirty="0">
              <a:effectLst/>
              <a:latin typeface="Times New Roman" panose="02020603050405020304" pitchFamily="18" charset="0"/>
              <a:ea typeface="Times New Roman" panose="02020603050405020304" pitchFamily="18" charset="0"/>
            </a:endParaRPr>
          </a:p>
          <a:p>
            <a:r>
              <a:rPr lang="en-GB" sz="2400" dirty="0">
                <a:solidFill>
                  <a:srgbClr val="000000"/>
                </a:solidFill>
                <a:effectLst/>
                <a:latin typeface="Arial" panose="020B0604020202020204" pitchFamily="34" charset="0"/>
                <a:ea typeface="Times New Roman" panose="02020603050405020304" pitchFamily="18" charset="0"/>
              </a:rPr>
              <a:t>Breathwork helps boost the immune system, increase alertness, and improve vitality. </a:t>
            </a:r>
          </a:p>
          <a:p>
            <a:endParaRPr lang="en-GB" sz="2400" dirty="0">
              <a:solidFill>
                <a:srgbClr val="000000"/>
              </a:solidFill>
              <a:latin typeface="Arial" panose="020B0604020202020204" pitchFamily="34" charset="0"/>
              <a:ea typeface="Times New Roman" panose="02020603050405020304" pitchFamily="18" charset="0"/>
            </a:endParaRPr>
          </a:p>
          <a:p>
            <a:r>
              <a:rPr lang="en-GB" sz="2400" dirty="0">
                <a:solidFill>
                  <a:srgbClr val="000000"/>
                </a:solidFill>
                <a:effectLst/>
                <a:latin typeface="Arial" panose="020B0604020202020204" pitchFamily="34" charset="0"/>
                <a:ea typeface="Times New Roman" panose="02020603050405020304" pitchFamily="18" charset="0"/>
              </a:rPr>
              <a:t>Studies demonstrate that breathwork can lower levels of three cytokines that are associated with inflammation and stress. Consciously changing our breath patterns sends a signal to the brain to adjust the nervous system and slow heart rate and digestion. ( Parasympathetic nervous system)</a:t>
            </a:r>
          </a:p>
          <a:p>
            <a:endParaRPr lang="en-GB" sz="2400" dirty="0">
              <a:solidFill>
                <a:srgbClr val="000000"/>
              </a:solidFill>
              <a:latin typeface="Arial" panose="020B0604020202020204" pitchFamily="34" charset="0"/>
              <a:ea typeface="Times New Roman" panose="02020603050405020304" pitchFamily="18" charset="0"/>
            </a:endParaRPr>
          </a:p>
          <a:p>
            <a:r>
              <a:rPr lang="en-GB" sz="2400" dirty="0">
                <a:solidFill>
                  <a:srgbClr val="000000"/>
                </a:solidFill>
                <a:effectLst/>
                <a:latin typeface="Arial" panose="020B0604020202020204" pitchFamily="34" charset="0"/>
                <a:ea typeface="Times New Roman" panose="02020603050405020304" pitchFamily="18" charset="0"/>
              </a:rPr>
              <a:t>Let’s give it a go…</a:t>
            </a:r>
            <a:endParaRPr lang="en-GB"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6883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19BA78-B0FD-43F8-9F95-56177AEEEDE5}"/>
              </a:ext>
            </a:extLst>
          </p:cNvPr>
          <p:cNvSpPr txBox="1"/>
          <p:nvPr/>
        </p:nvSpPr>
        <p:spPr>
          <a:xfrm>
            <a:off x="1587500" y="287787"/>
            <a:ext cx="4737100" cy="6282425"/>
          </a:xfrm>
          <a:prstGeom prst="rect">
            <a:avLst/>
          </a:prstGeom>
          <a:noFill/>
        </p:spPr>
        <p:txBody>
          <a:bodyPr wrap="square">
            <a:spAutoFit/>
          </a:bodyPr>
          <a:lstStyle/>
          <a:p>
            <a:pPr lvl="0">
              <a:lnSpc>
                <a:spcPct val="107000"/>
              </a:lnSpc>
              <a:spcAft>
                <a:spcPts val="800"/>
              </a:spcAft>
            </a:pPr>
            <a:r>
              <a:rPr lang="en-GB" sz="2000" b="1" dirty="0">
                <a:effectLst/>
                <a:latin typeface="Arial" panose="020B0604020202020204" pitchFamily="34" charset="0"/>
                <a:ea typeface="Calibri" panose="020F0502020204030204" pitchFamily="34" charset="0"/>
                <a:cs typeface="Times New Roman" panose="02020603050405020304" pitchFamily="18" charset="0"/>
              </a:rPr>
              <a:t>Diet</a:t>
            </a: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GB" sz="2000" dirty="0">
                <a:effectLst/>
                <a:latin typeface="Arial" panose="020B0604020202020204" pitchFamily="34" charset="0"/>
                <a:ea typeface="Calibri" panose="020F0502020204030204" pitchFamily="34" charset="0"/>
                <a:cs typeface="Times New Roman" panose="02020603050405020304" pitchFamily="18" charset="0"/>
              </a:rPr>
              <a:t>In order for your gut to function at it’s optimal, you need to feed it right.   </a:t>
            </a:r>
          </a:p>
          <a:p>
            <a:pPr lvl="0">
              <a:lnSpc>
                <a:spcPct val="107000"/>
              </a:lnSpc>
              <a:spcAft>
                <a:spcPts val="800"/>
              </a:spcAft>
            </a:pPr>
            <a:r>
              <a:rPr lang="en-GB" sz="2000" dirty="0">
                <a:latin typeface="Arial" panose="020B0604020202020204" pitchFamily="34" charset="0"/>
                <a:ea typeface="Calibri" panose="020F0502020204030204" pitchFamily="34" charset="0"/>
                <a:cs typeface="Times New Roman" panose="02020603050405020304" pitchFamily="18" charset="0"/>
              </a:rPr>
              <a:t>First up are pre and pro – biotics.</a:t>
            </a:r>
          </a:p>
          <a:p>
            <a:pPr lvl="0">
              <a:lnSpc>
                <a:spcPct val="107000"/>
              </a:lnSpc>
              <a:spcAft>
                <a:spcPts val="800"/>
              </a:spcAft>
            </a:pPr>
            <a:r>
              <a:rPr lang="en-GB" sz="2000" dirty="0">
                <a:effectLst/>
                <a:latin typeface="Arial" panose="020B0604020202020204" pitchFamily="34" charset="0"/>
                <a:ea typeface="Calibri" panose="020F0502020204030204" pitchFamily="34" charset="0"/>
                <a:cs typeface="Times New Roman" panose="02020603050405020304" pitchFamily="18" charset="0"/>
              </a:rPr>
              <a:t>Think of pro</a:t>
            </a:r>
            <a:r>
              <a:rPr lang="en-GB" sz="2000" dirty="0">
                <a:latin typeface="Arial" panose="020B0604020202020204" pitchFamily="34" charset="0"/>
                <a:ea typeface="Calibri" panose="020F0502020204030204" pitchFamily="34" charset="0"/>
                <a:cs typeface="Times New Roman" panose="02020603050405020304" pitchFamily="18" charset="0"/>
              </a:rPr>
              <a:t>-biotics supplying the gut with good bacteria and pre-biotics as food for gut bacteria.</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p>
          <a:p>
            <a:pPr lvl="0">
              <a:lnSpc>
                <a:spcPct val="107000"/>
              </a:lnSpc>
              <a:spcAft>
                <a:spcPts val="800"/>
              </a:spcAft>
            </a:pPr>
            <a:r>
              <a:rPr lang="en-GB" sz="2000" dirty="0">
                <a:latin typeface="Arial" panose="020B0604020202020204" pitchFamily="34" charset="0"/>
                <a:ea typeface="Calibri" panose="020F0502020204030204" pitchFamily="34" charset="0"/>
                <a:cs typeface="Times New Roman" panose="02020603050405020304" pitchFamily="18" charset="0"/>
              </a:rPr>
              <a:t>Both should be taken daily -  It is recommended that if you introduce new sources gradually and in small portions.</a:t>
            </a:r>
          </a:p>
          <a:p>
            <a:pPr lvl="0">
              <a:lnSpc>
                <a:spcPct val="107000"/>
              </a:lnSpc>
              <a:spcAft>
                <a:spcPts val="800"/>
              </a:spcAft>
            </a:pPr>
            <a:r>
              <a:rPr lang="en-GB" sz="2000" dirty="0">
                <a:latin typeface="Arial" panose="020B0604020202020204" pitchFamily="34" charset="0"/>
                <a:ea typeface="Calibri" panose="020F0502020204030204" pitchFamily="34" charset="0"/>
                <a:cs typeface="Times New Roman" panose="02020603050405020304" pitchFamily="18" charset="0"/>
              </a:rPr>
              <a:t>Side effects can be bloating, and discomfort.  Make sure you take extra care if you have history of IBS or any other gut related symptoms.  I would recommend you check with your GP before making any major changes.</a:t>
            </a:r>
          </a:p>
          <a:p>
            <a:pPr lvl="0">
              <a:lnSpc>
                <a:spcPct val="107000"/>
              </a:lnSpc>
              <a:spcAft>
                <a:spcPts val="800"/>
              </a:spcAft>
            </a:pPr>
            <a:endParaRPr lang="en-GB" sz="2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descr="See the source image">
            <a:extLst>
              <a:ext uri="{FF2B5EF4-FFF2-40B4-BE49-F238E27FC236}">
                <a16:creationId xmlns:a16="http://schemas.microsoft.com/office/drawing/2014/main" id="{C3C84BCF-F1D9-488C-8600-D7197BE09F7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
            <a:ext cx="6129337" cy="6858000"/>
          </a:xfrm>
          <a:prstGeom prst="rect">
            <a:avLst/>
          </a:prstGeom>
          <a:noFill/>
          <a:ln>
            <a:noFill/>
          </a:ln>
        </p:spPr>
      </p:pic>
    </p:spTree>
    <p:extLst>
      <p:ext uri="{BB962C8B-B14F-4D97-AF65-F5344CB8AC3E}">
        <p14:creationId xmlns:p14="http://schemas.microsoft.com/office/powerpoint/2010/main" val="2620706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4376E5-CE6D-4B96-8B0C-1D7C6312277B}"/>
              </a:ext>
            </a:extLst>
          </p:cNvPr>
          <p:cNvSpPr txBox="1"/>
          <p:nvPr/>
        </p:nvSpPr>
        <p:spPr>
          <a:xfrm>
            <a:off x="1981200" y="0"/>
            <a:ext cx="10083800" cy="6528197"/>
          </a:xfrm>
          <a:prstGeom prst="rect">
            <a:avLst/>
          </a:prstGeom>
          <a:noFill/>
        </p:spPr>
        <p:txBody>
          <a:bodyPr wrap="square">
            <a:spAutoFit/>
          </a:bodyPr>
          <a:lstStyle/>
          <a:p>
            <a:pPr marL="228600">
              <a:lnSpc>
                <a:spcPct val="107000"/>
              </a:lnSpc>
              <a:spcAft>
                <a:spcPts val="800"/>
              </a:spcAft>
            </a:pPr>
            <a:r>
              <a:rPr lang="en-GB" sz="2400" b="1" dirty="0">
                <a:effectLst/>
                <a:latin typeface="Arial" panose="020B0604020202020204" pitchFamily="34" charset="0"/>
                <a:ea typeface="Calibri" panose="020F0502020204030204" pitchFamily="34" charset="0"/>
                <a:cs typeface="Times New Roman" panose="02020603050405020304" pitchFamily="18" charset="0"/>
              </a:rPr>
              <a:t>Other dietary changes to consider:</a:t>
            </a:r>
          </a:p>
          <a:p>
            <a:pPr marL="685800" indent="-457200">
              <a:lnSpc>
                <a:spcPct val="107000"/>
              </a:lnSpc>
              <a:spcAft>
                <a:spcPts val="800"/>
              </a:spcAft>
              <a:buAutoNum type="arabicPeriod"/>
            </a:pPr>
            <a:r>
              <a:rPr lang="en-GB" sz="2400" dirty="0">
                <a:effectLst/>
                <a:latin typeface="Arial" panose="020B0604020202020204" pitchFamily="34" charset="0"/>
                <a:ea typeface="Calibri" panose="020F0502020204030204" pitchFamily="34" charset="0"/>
                <a:cs typeface="Times New Roman" panose="02020603050405020304" pitchFamily="18" charset="0"/>
              </a:rPr>
              <a:t>Also try to reduce sugar intake especially refined sugar.  According to the NHS guidelines;  </a:t>
            </a:r>
            <a:r>
              <a:rPr lang="en-GB" sz="2400" b="0" i="0" dirty="0">
                <a:effectLst/>
                <a:latin typeface="Arial" panose="020B0604020202020204" pitchFamily="34" charset="0"/>
                <a:cs typeface="Arial" panose="020B0604020202020204" pitchFamily="34" charset="0"/>
              </a:rPr>
              <a:t>Adults should have no more than 30g of free sugars a day, (roughly equivalent to 7 sugar cubes).   For example:</a:t>
            </a:r>
          </a:p>
          <a:p>
            <a:pPr marL="228600">
              <a:lnSpc>
                <a:spcPct val="107000"/>
              </a:lnSpc>
              <a:spcAft>
                <a:spcPts val="800"/>
              </a:spcAft>
            </a:pPr>
            <a:r>
              <a:rPr lang="en-GB" sz="2400" dirty="0">
                <a:latin typeface="Arial" panose="020B0604020202020204" pitchFamily="34" charset="0"/>
                <a:cs typeface="Arial" panose="020B0604020202020204" pitchFamily="34" charset="0"/>
              </a:rPr>
              <a:t>120g of Carrot cake = 10.5 tsp of sugar (42g of sugar)</a:t>
            </a:r>
          </a:p>
          <a:p>
            <a:pPr marL="228600">
              <a:lnSpc>
                <a:spcPct val="107000"/>
              </a:lnSpc>
              <a:spcAft>
                <a:spcPts val="800"/>
              </a:spcAft>
            </a:pPr>
            <a:r>
              <a:rPr lang="en-GB" sz="2400" b="0" i="0" dirty="0">
                <a:effectLst/>
                <a:latin typeface="Arial" panose="020B0604020202020204" pitchFamily="34" charset="0"/>
                <a:cs typeface="Arial" panose="020B0604020202020204" pitchFamily="34" charset="0"/>
              </a:rPr>
              <a:t>85g Blueberry Muffin = 5.5tsp of sugar (22g)</a:t>
            </a:r>
          </a:p>
          <a:p>
            <a:pPr marL="228600">
              <a:lnSpc>
                <a:spcPct val="107000"/>
              </a:lnSpc>
              <a:spcAft>
                <a:spcPts val="800"/>
              </a:spcAft>
            </a:pPr>
            <a:r>
              <a:rPr lang="en-GB" sz="2400" dirty="0">
                <a:latin typeface="Arial" panose="020B0604020202020204" pitchFamily="34" charset="0"/>
                <a:cs typeface="Arial" panose="020B0604020202020204" pitchFamily="34" charset="0"/>
              </a:rPr>
              <a:t>1pint of sweet cider = 6tsp of sugar (24g)</a:t>
            </a:r>
            <a:endParaRPr lang="en-GB" sz="2400" b="0" i="0" dirty="0">
              <a:effectLst/>
              <a:latin typeface="Arial" panose="020B0604020202020204" pitchFamily="34" charset="0"/>
              <a:cs typeface="Arial" panose="020B0604020202020204" pitchFamily="34" charset="0"/>
            </a:endParaRPr>
          </a:p>
          <a:p>
            <a:pPr marL="228600">
              <a:lnSpc>
                <a:spcPct val="107000"/>
              </a:lnSpc>
              <a:spcAft>
                <a:spcPts val="800"/>
              </a:spcAft>
            </a:pPr>
            <a:r>
              <a:rPr lang="en-GB" sz="2400" dirty="0">
                <a:latin typeface="Arial" panose="020B0604020202020204" pitchFamily="34" charset="0"/>
                <a:cs typeface="Arial" panose="020B0604020202020204" pitchFamily="34" charset="0"/>
              </a:rPr>
              <a:t>200g portion of baked beans = 2.5tsp (6.25g)</a:t>
            </a:r>
          </a:p>
          <a:p>
            <a:pPr marL="228600">
              <a:lnSpc>
                <a:spcPct val="107000"/>
              </a:lnSpc>
              <a:spcAft>
                <a:spcPts val="800"/>
              </a:spcAft>
            </a:pPr>
            <a:endParaRPr lang="en-GB" sz="2400" b="0" i="0" dirty="0">
              <a:effectLst/>
              <a:latin typeface="Arial" panose="020B0604020202020204" pitchFamily="34" charset="0"/>
              <a:cs typeface="Arial" panose="020B0604020202020204" pitchFamily="34" charset="0"/>
            </a:endParaRPr>
          </a:p>
          <a:p>
            <a:pPr marL="228600">
              <a:lnSpc>
                <a:spcPct val="107000"/>
              </a:lnSpc>
              <a:spcAft>
                <a:spcPts val="8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2. Eat more fibre (Pre-biotic foods where possible)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We should consume around 30g of fibre each day.  Note that fibre does not count as a carbohydrate.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The job of Fibre or prebiotic foods is to feed the good bacteria in the gut.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9210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B44CA4-344F-494D-B96C-6E356967E9DB}"/>
              </a:ext>
            </a:extLst>
          </p:cNvPr>
          <p:cNvSpPr txBox="1"/>
          <p:nvPr/>
        </p:nvSpPr>
        <p:spPr>
          <a:xfrm>
            <a:off x="2265026" y="436228"/>
            <a:ext cx="9144001" cy="6346674"/>
          </a:xfrm>
          <a:prstGeom prst="rect">
            <a:avLst/>
          </a:prstGeom>
          <a:noFill/>
        </p:spPr>
        <p:txBody>
          <a:bodyPr wrap="square">
            <a:spAutoFit/>
          </a:bodyPr>
          <a:lstStyle/>
          <a:p>
            <a:pPr marL="228600">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Take a minute and look at this picture, maybe think of your favourite meal.  What is starting to happen?</a:t>
            </a:r>
          </a:p>
          <a:p>
            <a:pPr marL="228600">
              <a:lnSpc>
                <a:spcPct val="107000"/>
              </a:lnSpc>
              <a:spcAft>
                <a:spcPts val="800"/>
              </a:spcAft>
            </a:pPr>
            <a:endParaRPr lang="en-GB" dirty="0">
              <a:latin typeface="Arial" panose="020B060402020202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*Thoughts (brain)</a:t>
            </a:r>
          </a:p>
          <a:p>
            <a:pPr marL="228600">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*Salivating?</a:t>
            </a:r>
          </a:p>
          <a:p>
            <a:pPr marL="228600">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*Hunger?</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228600">
              <a:lnSpc>
                <a:spcPct val="107000"/>
              </a:lnSpc>
              <a:spcAft>
                <a:spcPts val="800"/>
              </a:spcAft>
            </a:pPr>
            <a:endParaRPr lang="en-GB" dirty="0">
              <a:latin typeface="Arial" panose="020B0604020202020204" pitchFamily="34" charset="0"/>
              <a:ea typeface="Calibri" panose="020F0502020204030204" pitchFamily="34" charset="0"/>
              <a:cs typeface="Times New Roman" panose="02020603050405020304" pitchFamily="18" charset="0"/>
            </a:endParaRPr>
          </a:p>
          <a:p>
            <a:pPr marL="228600">
              <a:lnSpc>
                <a:spcPct val="107000"/>
              </a:lnSpc>
              <a:spcAft>
                <a:spcPts val="800"/>
              </a:spcAf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228600">
              <a:lnSpc>
                <a:spcPct val="107000"/>
              </a:lnSpc>
              <a:spcAft>
                <a:spcPts val="800"/>
              </a:spcAft>
            </a:pPr>
            <a:endParaRPr lang="en-GB" dirty="0">
              <a:latin typeface="Arial" panose="020B0604020202020204" pitchFamily="34" charset="0"/>
              <a:ea typeface="Calibri" panose="020F0502020204030204" pitchFamily="34" charset="0"/>
              <a:cs typeface="Times New Roman" panose="02020603050405020304" pitchFamily="18" charset="0"/>
            </a:endParaRPr>
          </a:p>
          <a:p>
            <a:pPr marL="228600">
              <a:lnSpc>
                <a:spcPct val="107000"/>
              </a:lnSpc>
              <a:spcAft>
                <a:spcPts val="800"/>
              </a:spcAf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228600">
              <a:lnSpc>
                <a:spcPct val="107000"/>
              </a:lnSpc>
              <a:spcAft>
                <a:spcPts val="800"/>
              </a:spcAft>
            </a:pPr>
            <a:endParaRPr lang="en-GB" dirty="0">
              <a:latin typeface="Arial" panose="020B0604020202020204" pitchFamily="34" charset="0"/>
              <a:ea typeface="Calibri" panose="020F0502020204030204" pitchFamily="34" charset="0"/>
              <a:cs typeface="Times New Roman" panose="02020603050405020304" pitchFamily="18" charset="0"/>
            </a:endParaRPr>
          </a:p>
          <a:p>
            <a:pPr marL="228600">
              <a:lnSpc>
                <a:spcPct val="107000"/>
              </a:lnSpc>
              <a:spcAft>
                <a:spcPts val="800"/>
              </a:spcAf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228600">
              <a:lnSpc>
                <a:spcPct val="107000"/>
              </a:lnSpc>
              <a:spcAft>
                <a:spcPts val="800"/>
              </a:spcAf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3. Finally take your time when you eat, chew your food longer.   These basic tips (which we all know) is fundamental in helping the body to produce saliva and other enzymes that starts to breakdown food from the point of entering the month all the way down to the small intestines where vitamin and mineral absorption happens.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2" name="Picture 4">
            <a:extLst>
              <a:ext uri="{FF2B5EF4-FFF2-40B4-BE49-F238E27FC236}">
                <a16:creationId xmlns:a16="http://schemas.microsoft.com/office/drawing/2014/main" id="{3089D795-B37E-4590-A724-212FB3C9C1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6072" y="796954"/>
            <a:ext cx="3501908" cy="4605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26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57C32A-AF71-4605-9BF4-791CB16D0CC2}"/>
              </a:ext>
            </a:extLst>
          </p:cNvPr>
          <p:cNvSpPr txBox="1"/>
          <p:nvPr/>
        </p:nvSpPr>
        <p:spPr>
          <a:xfrm>
            <a:off x="2032000" y="541029"/>
            <a:ext cx="9918700" cy="6463244"/>
          </a:xfrm>
          <a:prstGeom prst="rect">
            <a:avLst/>
          </a:prstGeom>
          <a:noFill/>
        </p:spPr>
        <p:txBody>
          <a:bodyPr wrap="square">
            <a:spAutoFit/>
          </a:bodyPr>
          <a:lstStyle/>
          <a:p>
            <a:pPr lvl="0">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Exercise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Exercise can consist of many elements.   It could vary from strength work, endurance and cardio to stretching/flexibility.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 key here is to do something every day.  It is recommended to do 5 x 30min light cardio session weekly.  This could be a brisk walk or a gentle bike ride or swim.</a:t>
            </a:r>
          </a:p>
          <a:p>
            <a:pPr marL="228600">
              <a:lnSpc>
                <a:spcPct val="107000"/>
              </a:lnSpc>
              <a:spcAft>
                <a:spcPts val="8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When it comes to exercising it is a very personal thing and everyone benefit differently from different aspects of it.  The key is to get moving.</a:t>
            </a:r>
          </a:p>
          <a:p>
            <a:pPr marL="228600">
              <a:lnSpc>
                <a:spcPct val="107000"/>
              </a:lnSpc>
              <a:spcAft>
                <a:spcPts val="8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GB"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Exercise raises your heart and breathing rate, which in turn stimulates the waves of muscle contractions that move stools through the gut – a process called peristalsis. This helps the gut operate more efficiently, which means food spends a shorter time in the bowel. In turn, this means less water is absorbed back into the body via the small intestine – keeping the stools soft.</a:t>
            </a:r>
          </a:p>
          <a:p>
            <a:pPr marL="228600">
              <a:lnSpc>
                <a:spcPct val="107000"/>
              </a:lnSpc>
              <a:spcAft>
                <a:spcPts val="800"/>
              </a:spcAft>
            </a:pPr>
            <a:endParaRPr lang="en-GB" dirty="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GB"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In a 2014 study published in World Journal of Gastroenterology, researchers asked inactive patients in a psychiatric hospital to exercise for 60 minutes three times a week for three months. The results found that for the exercising patients, food spent around 30 hours in the bowel, compared to 54 hours for the control group.</a:t>
            </a:r>
            <a:r>
              <a:rPr lang="en-GB" sz="1800" baseline="30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4786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B042FF-083D-4D46-82B4-99164B92754C}"/>
              </a:ext>
            </a:extLst>
          </p:cNvPr>
          <p:cNvSpPr txBox="1"/>
          <p:nvPr/>
        </p:nvSpPr>
        <p:spPr>
          <a:xfrm>
            <a:off x="2628900" y="292100"/>
            <a:ext cx="9067800" cy="5677773"/>
          </a:xfrm>
          <a:prstGeom prst="rect">
            <a:avLst/>
          </a:prstGeom>
          <a:noFill/>
        </p:spPr>
        <p:txBody>
          <a:bodyPr wrap="square">
            <a:spAutoFit/>
          </a:bodyPr>
          <a:lstStyle/>
          <a:p>
            <a:pPr>
              <a:lnSpc>
                <a:spcPct val="107000"/>
              </a:lnSpc>
              <a:spcAft>
                <a:spcPts val="800"/>
              </a:spcAft>
            </a:pPr>
            <a:r>
              <a:rPr lang="en-GB" sz="2000" dirty="0">
                <a:effectLst/>
                <a:latin typeface="Arial" panose="020B0604020202020204" pitchFamily="34" charset="0"/>
                <a:ea typeface="Calibri" panose="020F0502020204030204" pitchFamily="34" charset="0"/>
                <a:cs typeface="Arial" panose="020B0604020202020204" pitchFamily="34" charset="0"/>
              </a:rPr>
              <a:t>Video and web resources used for this talk.</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dirty="0">
                <a:effectLst/>
                <a:latin typeface="Arial" panose="020B0604020202020204" pitchFamily="34" charset="0"/>
                <a:ea typeface="Calibri" panose="020F0502020204030204" pitchFamily="34" charset="0"/>
                <a:cs typeface="Arial" panose="020B0604020202020204" pitchFamily="34" charset="0"/>
              </a:rPr>
              <a:t>Your gut and brain.</a:t>
            </a:r>
          </a:p>
          <a:p>
            <a:pPr>
              <a:lnSpc>
                <a:spcPct val="107000"/>
              </a:lnSpc>
              <a:spcAft>
                <a:spcPts val="800"/>
              </a:spcAft>
            </a:pPr>
            <a:r>
              <a:rPr lang="en-GB" sz="2000" dirty="0">
                <a:latin typeface="Arial" panose="020B0604020202020204" pitchFamily="34" charset="0"/>
                <a:ea typeface="Calibri" panose="020F0502020204030204" pitchFamily="34" charset="0"/>
                <a:cs typeface="Arial" panose="020B0604020202020204" pitchFamily="34" charset="0"/>
              </a:rPr>
              <a:t>1.</a:t>
            </a:r>
            <a:r>
              <a:rPr lang="en-GB" sz="20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https://youtu.be/awtmTJW9ic8</a:t>
            </a:r>
            <a:endParaRPr lang="en-GB" sz="2000" u="sng"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dirty="0">
                <a:effectLst/>
                <a:latin typeface="Arial" panose="020B0604020202020204" pitchFamily="34" charset="0"/>
                <a:ea typeface="Calibri" panose="020F0502020204030204" pitchFamily="34" charset="0"/>
                <a:cs typeface="Arial" panose="020B0604020202020204" pitchFamily="34" charset="0"/>
              </a:rPr>
              <a:t>2.</a:t>
            </a:r>
            <a:r>
              <a:rPr lang="en-GB" sz="18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Healthy Digestion - Not What, But How? | Courtney Jackson | TEDxMontrealWomen - Bing video</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dirty="0">
                <a:effectLst/>
                <a:latin typeface="Arial" panose="020B0604020202020204" pitchFamily="34" charset="0"/>
                <a:ea typeface="Calibri" panose="020F0502020204030204" pitchFamily="34" charset="0"/>
                <a:cs typeface="Arial" panose="020B0604020202020204" pitchFamily="34" charset="0"/>
              </a:rPr>
              <a:t>Exercise for your gut</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dirty="0">
                <a:effectLst/>
                <a:latin typeface="Arial" panose="020B0604020202020204" pitchFamily="34" charset="0"/>
                <a:ea typeface="Calibri" panose="020F0502020204030204" pitchFamily="34" charset="0"/>
                <a:cs typeface="Arial" panose="020B0604020202020204" pitchFamily="34" charset="0"/>
              </a:rPr>
              <a:t>3. </a:t>
            </a:r>
            <a:r>
              <a:rPr lang="en-GB" sz="20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Why You Should Exercise for a Healthy Gut | Holland &amp; Barrett (hollandandbarrett.com)</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dirty="0">
                <a:effectLst/>
                <a:latin typeface="Arial" panose="020B0604020202020204" pitchFamily="34" charset="0"/>
                <a:ea typeface="Calibri" panose="020F0502020204030204" pitchFamily="34" charset="0"/>
                <a:cs typeface="Arial" panose="020B0604020202020204" pitchFamily="34" charset="0"/>
              </a:rPr>
              <a:t>Breathing techniques</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dirty="0">
                <a:effectLst/>
                <a:latin typeface="Arial" panose="020B0604020202020204" pitchFamily="34" charset="0"/>
                <a:ea typeface="Calibri" panose="020F0502020204030204" pitchFamily="34" charset="0"/>
                <a:cs typeface="Arial" panose="020B0604020202020204" pitchFamily="34" charset="0"/>
              </a:rPr>
              <a:t>4. </a:t>
            </a:r>
            <a:r>
              <a:rPr lang="en-GB" sz="18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Ujjayi Breathing | Yoga with Adriene - Bing video</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Aft>
                <a:spcPts val="800"/>
              </a:spcAft>
              <a:buAutoNum type="arabicPeriod" startAt="5"/>
            </a:pPr>
            <a:r>
              <a:rPr lang="en-GB" sz="18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Yoga Breathing | Alternate Nostril Breathing - Bing video</a:t>
            </a:r>
            <a:endParaRPr lang="en-GB" sz="1800" u="sng"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dirty="0">
                <a:latin typeface="Arial" panose="020B0604020202020204" pitchFamily="34" charset="0"/>
                <a:ea typeface="Calibri" panose="020F0502020204030204" pitchFamily="34" charset="0"/>
                <a:cs typeface="Arial" panose="020B0604020202020204" pitchFamily="34" charset="0"/>
              </a:rPr>
              <a:t>How much sugar?</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Aft>
                <a:spcPts val="800"/>
              </a:spcAft>
              <a:buAutoNum type="arabicPeriod" startAt="5"/>
            </a:pPr>
            <a:r>
              <a:rPr lang="en-GB" dirty="0">
                <a:hlinkClick r:id="rId7"/>
              </a:rPr>
              <a:t>How much sugar is in different foods? (bhf.org.uk)</a:t>
            </a: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23971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D9CF38-73C3-4759-9EB2-87B0C2D2D30D}"/>
              </a:ext>
            </a:extLst>
          </p:cNvPr>
          <p:cNvSpPr txBox="1"/>
          <p:nvPr/>
        </p:nvSpPr>
        <p:spPr>
          <a:xfrm>
            <a:off x="2628900" y="477102"/>
            <a:ext cx="8877300" cy="5903796"/>
          </a:xfrm>
          <a:prstGeom prst="rect">
            <a:avLst/>
          </a:prstGeom>
          <a:noFill/>
        </p:spPr>
        <p:txBody>
          <a:bodyPr wrap="square">
            <a:spAutoFit/>
          </a:bodyPr>
          <a:lstStyle/>
          <a:p>
            <a:pPr>
              <a:lnSpc>
                <a:spcPct val="107000"/>
              </a:lnSpc>
              <a:spcAft>
                <a:spcPts val="800"/>
              </a:spcAft>
            </a:pPr>
            <a:r>
              <a:rPr lang="en-GB" sz="2400" b="1" dirty="0">
                <a:effectLst/>
                <a:latin typeface="Arial" panose="020B0604020202020204" pitchFamily="34" charset="0"/>
                <a:ea typeface="Calibri" panose="020F0502020204030204" pitchFamily="34" charset="0"/>
                <a:cs typeface="Times New Roman" panose="02020603050405020304" pitchFamily="18" charset="0"/>
              </a:rPr>
              <a:t>Quick Introduction:</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My name is Emma.   I have been in the health and fitness and spa industry for nearly 20 years.   During the latter part of my career, I decided to move away from 5 years of management to opening my own studio offering massage, Pilates and personal training along with Nutritional help.  And hopefully soon, yoga. </a:t>
            </a:r>
          </a:p>
          <a:p>
            <a:pPr>
              <a:lnSpc>
                <a:spcPct val="107000"/>
              </a:lnSpc>
              <a:spcAft>
                <a:spcPts val="8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What I would like to share with you today is some interesting facts about your gut and brain and how we could help combat external factors like stress, poor diet and lack of exercise.  If you can take one thing away from this today, I would be a very happy lady!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Please note that my remit is Personal Training, Massage, Pilates and Nutrition.  So, everything I am sharing today is what I know within my area of expertise. </a:t>
            </a:r>
            <a:endParaRPr lang="en-GB" sz="24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6385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DFB4BB-E2C9-4E76-B53C-B30FAB5E5EEC}"/>
              </a:ext>
            </a:extLst>
          </p:cNvPr>
          <p:cNvSpPr txBox="1"/>
          <p:nvPr/>
        </p:nvSpPr>
        <p:spPr>
          <a:xfrm>
            <a:off x="2357966" y="446420"/>
            <a:ext cx="9110134" cy="5965159"/>
          </a:xfrm>
          <a:prstGeom prst="rect">
            <a:avLst/>
          </a:prstGeom>
          <a:noFill/>
        </p:spPr>
        <p:txBody>
          <a:bodyPr wrap="square">
            <a:spAutoFit/>
          </a:bodyPr>
          <a:lstStyle/>
          <a:p>
            <a:pPr>
              <a:lnSpc>
                <a:spcPct val="107000"/>
              </a:lnSpc>
              <a:spcAft>
                <a:spcPts val="800"/>
              </a:spcAft>
            </a:pP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effectLst/>
                <a:latin typeface="Arial" panose="020B0604020202020204" pitchFamily="34" charset="0"/>
                <a:ea typeface="Calibri" panose="020F0502020204030204" pitchFamily="34" charset="0"/>
                <a:cs typeface="Times New Roman" panose="02020603050405020304" pitchFamily="18" charset="0"/>
              </a:rPr>
              <a:t>Here are a few  questions to consider as we move into our first section of this talk:</a:t>
            </a:r>
          </a:p>
          <a:p>
            <a:pPr>
              <a:lnSpc>
                <a:spcPct val="107000"/>
              </a:lnSpc>
              <a:spcAft>
                <a:spcPts val="8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In stressful situations how does your body react, how do you feel?</a:t>
            </a:r>
          </a:p>
          <a:p>
            <a:pPr>
              <a:lnSpc>
                <a:spcPct val="107000"/>
              </a:lnSpc>
              <a:spcAft>
                <a:spcPts val="800"/>
              </a:spcAft>
            </a:pPr>
            <a:r>
              <a:rPr lang="en-GB" sz="2400" dirty="0">
                <a:latin typeface="Arial" panose="020B0604020202020204" pitchFamily="34" charset="0"/>
                <a:ea typeface="Calibri" panose="020F0502020204030204" pitchFamily="34" charset="0"/>
                <a:cs typeface="Times New Roman" panose="02020603050405020304" pitchFamily="18" charset="0"/>
              </a:rPr>
              <a:t>Have you ever had a busy day to the point where you did not have any time to eat, and you had to quickly eat your lunch at your desk or on the go.  How did you feel after?</a:t>
            </a:r>
          </a:p>
          <a:p>
            <a:pPr>
              <a:lnSpc>
                <a:spcPct val="107000"/>
              </a:lnSpc>
              <a:spcAft>
                <a:spcPts val="8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When </a:t>
            </a:r>
            <a:r>
              <a:rPr lang="en-GB" sz="2400" dirty="0">
                <a:latin typeface="Arial" panose="020B0604020202020204" pitchFamily="34" charset="0"/>
                <a:ea typeface="Calibri" panose="020F0502020204030204" pitchFamily="34" charset="0"/>
                <a:cs typeface="Times New Roman" panose="02020603050405020304" pitchFamily="18" charset="0"/>
              </a:rPr>
              <a:t>anticipating</a:t>
            </a:r>
            <a:r>
              <a:rPr lang="en-GB" sz="2400" dirty="0">
                <a:effectLst/>
                <a:latin typeface="Arial" panose="020B0604020202020204" pitchFamily="34" charset="0"/>
                <a:ea typeface="Calibri" panose="020F0502020204030204" pitchFamily="34" charset="0"/>
                <a:cs typeface="Times New Roman" panose="02020603050405020304" pitchFamily="18" charset="0"/>
              </a:rPr>
              <a:t> a stressful </a:t>
            </a:r>
            <a:r>
              <a:rPr lang="en-GB" sz="2400" dirty="0">
                <a:latin typeface="Arial" panose="020B0604020202020204" pitchFamily="34" charset="0"/>
                <a:ea typeface="Calibri" panose="020F0502020204030204" pitchFamily="34" charset="0"/>
                <a:cs typeface="Times New Roman" panose="02020603050405020304" pitchFamily="18" charset="0"/>
              </a:rPr>
              <a:t>situation, maybe it was an interview or talk in front of colleques.  How did you feel?</a:t>
            </a:r>
          </a:p>
          <a:p>
            <a:pPr>
              <a:lnSpc>
                <a:spcPct val="107000"/>
              </a:lnSpc>
              <a:spcAft>
                <a:spcPts val="800"/>
              </a:spcAft>
            </a:pPr>
            <a:r>
              <a:rPr lang="en-GB" sz="2400" dirty="0">
                <a:latin typeface="Arial" panose="020B0604020202020204" pitchFamily="34" charset="0"/>
                <a:ea typeface="Calibri" panose="020F0502020204030204" pitchFamily="34" charset="0"/>
                <a:cs typeface="Times New Roman" panose="02020603050405020304" pitchFamily="18" charset="0"/>
              </a:rPr>
              <a:t>How is your sleep pattern and eating habits at the moment i.e.  Are you getting enough sleep?  Are you deliberately sitting down somewhere to eat (away from any distractions).  Are you taking time to eat?</a:t>
            </a:r>
          </a:p>
          <a:p>
            <a:pPr>
              <a:lnSpc>
                <a:spcPct val="107000"/>
              </a:lnSpc>
              <a:spcAft>
                <a:spcPts val="8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511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CF2CF0-AD12-4FF6-8FA8-ED34E6C48D94}"/>
              </a:ext>
            </a:extLst>
          </p:cNvPr>
          <p:cNvSpPr txBox="1"/>
          <p:nvPr/>
        </p:nvSpPr>
        <p:spPr>
          <a:xfrm>
            <a:off x="3048000" y="-151948"/>
            <a:ext cx="6095999" cy="2549865"/>
          </a:xfrm>
          <a:prstGeom prst="rect">
            <a:avLst/>
          </a:prstGeom>
          <a:noFill/>
        </p:spPr>
        <p:txBody>
          <a:bodyPr wrap="square">
            <a:spAutoFit/>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effectLst/>
                <a:latin typeface="Arial" panose="020B0604020202020204" pitchFamily="34" charset="0"/>
                <a:ea typeface="Calibri" panose="020F0502020204030204" pitchFamily="34" charset="0"/>
                <a:cs typeface="Times New Roman" panose="02020603050405020304" pitchFamily="18" charset="0"/>
              </a:rPr>
              <a:t>Let’s start with some fun facts: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Your food takes 6-8 hours to travel from your mouth to your small intestine. You can eat food quicker than what your stomach can digest.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Image result for food digested">
            <a:extLst>
              <a:ext uri="{FF2B5EF4-FFF2-40B4-BE49-F238E27FC236}">
                <a16:creationId xmlns:a16="http://schemas.microsoft.com/office/drawing/2014/main" id="{E0D4977C-4CAB-4524-9526-FC999523FF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144000" y="228282"/>
            <a:ext cx="2260600" cy="2362518"/>
          </a:xfrm>
          <a:prstGeom prst="rect">
            <a:avLst/>
          </a:prstGeom>
          <a:noFill/>
          <a:ln>
            <a:noFill/>
          </a:ln>
        </p:spPr>
      </p:pic>
      <p:sp>
        <p:nvSpPr>
          <p:cNvPr id="9" name="TextBox 8">
            <a:extLst>
              <a:ext uri="{FF2B5EF4-FFF2-40B4-BE49-F238E27FC236}">
                <a16:creationId xmlns:a16="http://schemas.microsoft.com/office/drawing/2014/main" id="{885A8705-6B31-4504-832E-03B67F8B8B3E}"/>
              </a:ext>
            </a:extLst>
          </p:cNvPr>
          <p:cNvSpPr txBox="1"/>
          <p:nvPr/>
        </p:nvSpPr>
        <p:spPr>
          <a:xfrm>
            <a:off x="3048000" y="3024090"/>
            <a:ext cx="6096000" cy="1257973"/>
          </a:xfrm>
          <a:prstGeom prst="rect">
            <a:avLst/>
          </a:prstGeom>
          <a:noFill/>
        </p:spPr>
        <p:txBody>
          <a:bodyPr wrap="square">
            <a:spAutoFit/>
          </a:bodyPr>
          <a:lstStyle/>
          <a:p>
            <a:pPr>
              <a:lnSpc>
                <a:spcPct val="107000"/>
              </a:lnSpc>
              <a:spcAft>
                <a:spcPts val="8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You have roughly about 1.4kg of gut bacteria in your body, about the same weight as your brain!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descr="See the source image">
            <a:extLst>
              <a:ext uri="{FF2B5EF4-FFF2-40B4-BE49-F238E27FC236}">
                <a16:creationId xmlns:a16="http://schemas.microsoft.com/office/drawing/2014/main" id="{6AF25D0C-4D9C-457C-A924-DC817E6560C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3999" y="2834926"/>
            <a:ext cx="2349500" cy="1739743"/>
          </a:xfrm>
          <a:prstGeom prst="rect">
            <a:avLst/>
          </a:prstGeom>
          <a:noFill/>
          <a:ln>
            <a:noFill/>
          </a:ln>
        </p:spPr>
      </p:pic>
      <p:sp>
        <p:nvSpPr>
          <p:cNvPr id="12" name="TextBox 11">
            <a:extLst>
              <a:ext uri="{FF2B5EF4-FFF2-40B4-BE49-F238E27FC236}">
                <a16:creationId xmlns:a16="http://schemas.microsoft.com/office/drawing/2014/main" id="{782A04ED-75CC-4EF9-9F3C-CE5C49FC8F8F}"/>
              </a:ext>
            </a:extLst>
          </p:cNvPr>
          <p:cNvSpPr txBox="1"/>
          <p:nvPr/>
        </p:nvSpPr>
        <p:spPr>
          <a:xfrm>
            <a:off x="3047999" y="4719072"/>
            <a:ext cx="6096000" cy="1938992"/>
          </a:xfrm>
          <a:prstGeom prst="rect">
            <a:avLst/>
          </a:prstGeom>
          <a:noFill/>
        </p:spPr>
        <p:txBody>
          <a:bodyPr wrap="square">
            <a:spAutoFit/>
          </a:bodyPr>
          <a:lstStyle/>
          <a:p>
            <a:r>
              <a:rPr lang="en-GB" sz="2400" dirty="0">
                <a:effectLst/>
                <a:latin typeface="Arial" panose="020B0604020202020204" pitchFamily="34" charset="0"/>
                <a:ea typeface="Calibri" panose="020F0502020204030204" pitchFamily="34" charset="0"/>
              </a:rPr>
              <a:t>There are around 100 million neurotransmitters in both your gut and brain.  Making your gut the second brain in the body.  Your gut is directly connected to your brain via the Vagus nerve</a:t>
            </a:r>
            <a:endParaRPr lang="en-GB" sz="2400" dirty="0"/>
          </a:p>
        </p:txBody>
      </p:sp>
      <p:pic>
        <p:nvPicPr>
          <p:cNvPr id="13" name="Picture 12">
            <a:extLst>
              <a:ext uri="{FF2B5EF4-FFF2-40B4-BE49-F238E27FC236}">
                <a16:creationId xmlns:a16="http://schemas.microsoft.com/office/drawing/2014/main" id="{3DD97768-7816-488F-B915-02FD22E7983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143999" y="4831495"/>
            <a:ext cx="2438399" cy="1569305"/>
          </a:xfrm>
          <a:prstGeom prst="rect">
            <a:avLst/>
          </a:prstGeom>
          <a:noFill/>
          <a:ln>
            <a:noFill/>
          </a:ln>
        </p:spPr>
      </p:pic>
    </p:spTree>
    <p:extLst>
      <p:ext uri="{BB962C8B-B14F-4D97-AF65-F5344CB8AC3E}">
        <p14:creationId xmlns:p14="http://schemas.microsoft.com/office/powerpoint/2010/main" val="185080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e the source image">
            <a:extLst>
              <a:ext uri="{FF2B5EF4-FFF2-40B4-BE49-F238E27FC236}">
                <a16:creationId xmlns:a16="http://schemas.microsoft.com/office/drawing/2014/main" id="{C661D486-9887-47EC-A760-48FCF50483D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051300" y="57785"/>
            <a:ext cx="4910454" cy="6742430"/>
          </a:xfrm>
          <a:prstGeom prst="rect">
            <a:avLst/>
          </a:prstGeom>
          <a:noFill/>
          <a:ln>
            <a:noFill/>
          </a:ln>
        </p:spPr>
      </p:pic>
    </p:spTree>
    <p:extLst>
      <p:ext uri="{BB962C8B-B14F-4D97-AF65-F5344CB8AC3E}">
        <p14:creationId xmlns:p14="http://schemas.microsoft.com/office/powerpoint/2010/main" val="1440258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6C931E-64E5-436F-9C05-635BF3E8C731}"/>
              </a:ext>
            </a:extLst>
          </p:cNvPr>
          <p:cNvSpPr txBox="1"/>
          <p:nvPr/>
        </p:nvSpPr>
        <p:spPr>
          <a:xfrm>
            <a:off x="2082800" y="0"/>
            <a:ext cx="9982200" cy="6141489"/>
          </a:xfrm>
          <a:prstGeom prst="rect">
            <a:avLst/>
          </a:prstGeom>
          <a:noFill/>
        </p:spPr>
        <p:txBody>
          <a:bodyPr wrap="square">
            <a:spAutoFit/>
          </a:bodyPr>
          <a:lstStyle/>
          <a:p>
            <a:pPr marL="342900" lvl="0" indent="-342900">
              <a:lnSpc>
                <a:spcPct val="107000"/>
              </a:lnSpc>
              <a:spcAft>
                <a:spcPts val="800"/>
              </a:spcAft>
              <a:buFont typeface="+mj-lt"/>
              <a:buAutoNum type="arabicPeriod"/>
            </a:pPr>
            <a:r>
              <a:rPr lang="en-GB" sz="1800" b="1" dirty="0">
                <a:effectLst/>
                <a:latin typeface="Arial" panose="020B0604020202020204" pitchFamily="34" charset="0"/>
                <a:ea typeface="Calibri" panose="020F0502020204030204" pitchFamily="34" charset="0"/>
                <a:cs typeface="Times New Roman" panose="02020603050405020304" pitchFamily="18" charset="0"/>
              </a:rPr>
              <a:t>Stress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Fight or Flight vs. Rest and Digest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Our body is constantly in an act of balance, a bit like a seesaw.  This process is known as homeostasis.   When it comes to our gut, when we react to stressful situations our body will go into Fight or Flight mode (This is also known as the sympathetic nervous system).   This is a primitive reaction </a:t>
            </a:r>
            <a:r>
              <a:rPr lang="en-GB" dirty="0">
                <a:latin typeface="Arial" panose="020B0604020202020204" pitchFamily="34" charset="0"/>
                <a:ea typeface="Calibri" panose="020F0502020204030204" pitchFamily="34" charset="0"/>
                <a:cs typeface="Times New Roman" panose="02020603050405020304" pitchFamily="18" charset="0"/>
              </a:rPr>
              <a:t>to prepare our</a:t>
            </a:r>
            <a:r>
              <a:rPr lang="en-GB" sz="1800" dirty="0">
                <a:effectLst/>
                <a:latin typeface="Arial" panose="020B0604020202020204" pitchFamily="34" charset="0"/>
                <a:ea typeface="Calibri" panose="020F0502020204030204" pitchFamily="34" charset="0"/>
                <a:cs typeface="Times New Roman" panose="02020603050405020304" pitchFamily="18" charset="0"/>
              </a:rPr>
              <a:t> body to run!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 changes that occur during this process are for example: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GB" sz="1800" dirty="0">
                <a:solidFill>
                  <a:srgbClr val="515151"/>
                </a:solidFill>
                <a:effectLst/>
                <a:latin typeface="Arial" panose="020B0604020202020204" pitchFamily="34" charset="0"/>
                <a:ea typeface="Times New Roman" panose="02020603050405020304" pitchFamily="18" charset="0"/>
                <a:cs typeface="Times New Roman" panose="02020603050405020304" pitchFamily="18" charset="0"/>
              </a:rPr>
              <a:t>it alerts your adrenal glands to the potential threat and they release the hormone adrenaline into your blood stream;</a:t>
            </a:r>
            <a:endParaRPr lang="en-GB" sz="1600" dirty="0">
              <a:solidFill>
                <a:srgbClr val="51515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GB" sz="1800" dirty="0">
                <a:solidFill>
                  <a:srgbClr val="515151"/>
                </a:solidFill>
                <a:effectLst/>
                <a:latin typeface="Arial" panose="020B0604020202020204" pitchFamily="34" charset="0"/>
                <a:ea typeface="Times New Roman" panose="02020603050405020304" pitchFamily="18" charset="0"/>
                <a:cs typeface="Times New Roman" panose="02020603050405020304" pitchFamily="18" charset="0"/>
              </a:rPr>
              <a:t>the adrenaline circulates around your body and triggers a number of physiological changes;</a:t>
            </a:r>
            <a:endParaRPr lang="en-GB" sz="1600" dirty="0">
              <a:solidFill>
                <a:srgbClr val="51515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GB" sz="1800" dirty="0">
                <a:solidFill>
                  <a:srgbClr val="515151"/>
                </a:solidFill>
                <a:effectLst/>
                <a:latin typeface="Arial" panose="020B0604020202020204" pitchFamily="34" charset="0"/>
                <a:ea typeface="Times New Roman" panose="02020603050405020304" pitchFamily="18" charset="0"/>
                <a:cs typeface="Times New Roman" panose="02020603050405020304" pitchFamily="18" charset="0"/>
              </a:rPr>
              <a:t>your heart beats faster pushing more blood to the muscles, heart and other vital organs so they can act quickly</a:t>
            </a:r>
            <a:endParaRPr lang="en-GB" sz="1600" dirty="0">
              <a:solidFill>
                <a:srgbClr val="51515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GB" sz="1800" dirty="0">
                <a:solidFill>
                  <a:srgbClr val="515151"/>
                </a:solidFill>
                <a:effectLst/>
                <a:latin typeface="Arial" panose="020B0604020202020204" pitchFamily="34" charset="0"/>
                <a:ea typeface="Times New Roman" panose="02020603050405020304" pitchFamily="18" charset="0"/>
                <a:cs typeface="Times New Roman" panose="02020603050405020304" pitchFamily="18" charset="0"/>
              </a:rPr>
              <a:t>your blood pressure and heart rate increase</a:t>
            </a:r>
            <a:endParaRPr lang="en-GB" sz="1600" dirty="0">
              <a:solidFill>
                <a:srgbClr val="51515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GB" sz="1800" dirty="0">
                <a:solidFill>
                  <a:srgbClr val="515151"/>
                </a:solidFill>
                <a:effectLst/>
                <a:latin typeface="Arial" panose="020B0604020202020204" pitchFamily="34" charset="0"/>
                <a:ea typeface="Times New Roman" panose="02020603050405020304" pitchFamily="18" charset="0"/>
                <a:cs typeface="Times New Roman" panose="02020603050405020304" pitchFamily="18" charset="0"/>
              </a:rPr>
              <a:t>the narrow airways to your lungs expand allowing more oxygen into your lungs more quickly</a:t>
            </a:r>
            <a:endParaRPr lang="en-GB" sz="1600" dirty="0">
              <a:solidFill>
                <a:srgbClr val="51515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GB" sz="1800" dirty="0">
                <a:solidFill>
                  <a:srgbClr val="515151"/>
                </a:solidFill>
                <a:effectLst/>
                <a:latin typeface="Arial" panose="020B0604020202020204" pitchFamily="34" charset="0"/>
                <a:ea typeface="Times New Roman" panose="02020603050405020304" pitchFamily="18" charset="0"/>
                <a:cs typeface="Times New Roman" panose="02020603050405020304" pitchFamily="18" charset="0"/>
              </a:rPr>
              <a:t>the extra oxygen is sent to your brain so you become more alert and your senses get sharper</a:t>
            </a:r>
            <a:endParaRPr lang="en-GB" sz="1600" dirty="0">
              <a:solidFill>
                <a:srgbClr val="51515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GB" sz="1800" dirty="0">
                <a:solidFill>
                  <a:srgbClr val="515151"/>
                </a:solidFill>
                <a:effectLst/>
                <a:latin typeface="Arial" panose="020B0604020202020204" pitchFamily="34" charset="0"/>
                <a:ea typeface="Times New Roman" panose="02020603050405020304" pitchFamily="18" charset="0"/>
                <a:cs typeface="Times New Roman" panose="02020603050405020304" pitchFamily="18" charset="0"/>
              </a:rPr>
              <a:t>glucose and fat is released into your blood stream providing additional energy to all parts of your body to get you ready to fight or flee.</a:t>
            </a:r>
            <a:endParaRPr lang="en-GB" sz="1600" dirty="0">
              <a:solidFill>
                <a:srgbClr val="51515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223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1D5923-865A-4D6B-A4AA-FF6483677818}"/>
              </a:ext>
            </a:extLst>
          </p:cNvPr>
          <p:cNvSpPr txBox="1"/>
          <p:nvPr/>
        </p:nvSpPr>
        <p:spPr>
          <a:xfrm>
            <a:off x="2146300" y="561264"/>
            <a:ext cx="9791700" cy="4842031"/>
          </a:xfrm>
          <a:prstGeom prst="rect">
            <a:avLst/>
          </a:prstGeom>
          <a:noFill/>
        </p:spPr>
        <p:txBody>
          <a:bodyPr wrap="square">
            <a:spAutoFit/>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a:t>
            </a:r>
            <a:r>
              <a:rPr lang="en-GB" dirty="0">
                <a:solidFill>
                  <a:srgbClr val="231F20"/>
                </a:solidFill>
                <a:latin typeface="Arial" panose="020B0604020202020204" pitchFamily="34" charset="0"/>
                <a:ea typeface="Calibri" panose="020F0502020204030204" pitchFamily="34" charset="0"/>
                <a:cs typeface="Times New Roman" panose="02020603050405020304" pitchFamily="18" charset="0"/>
              </a:rPr>
              <a:t>Other changes include</a:t>
            </a:r>
            <a:r>
              <a:rPr lang="en-GB" sz="18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pupils; </a:t>
            </a:r>
            <a:r>
              <a:rPr lang="en-GB" sz="1800" u="sng"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keeps you from salivating</a:t>
            </a:r>
            <a:r>
              <a:rPr lang="en-GB" sz="18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GB" sz="1800" b="1" u="sng"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inhibits digestion; keeps the bladder from contracting</a:t>
            </a:r>
            <a:endParaRPr lang="en-GB" sz="1600" b="1"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To balance out this process</a:t>
            </a:r>
            <a:r>
              <a:rPr lang="en-GB" dirty="0">
                <a:latin typeface="Arial" panose="020B0604020202020204" pitchFamily="34" charset="0"/>
                <a:ea typeface="Calibri" panose="020F0502020204030204" pitchFamily="34" charset="0"/>
                <a:cs typeface="Times New Roman" panose="02020603050405020304" pitchFamily="18" charset="0"/>
              </a:rPr>
              <a:t>, once </a:t>
            </a:r>
            <a:r>
              <a:rPr lang="en-GB" sz="1800" dirty="0">
                <a:effectLst/>
                <a:latin typeface="Arial" panose="020B0604020202020204" pitchFamily="34" charset="0"/>
                <a:ea typeface="Calibri" panose="020F0502020204030204" pitchFamily="34" charset="0"/>
                <a:cs typeface="Times New Roman" panose="02020603050405020304" pitchFamily="18" charset="0"/>
              </a:rPr>
              <a:t>knowing there is no more danger</a:t>
            </a:r>
            <a:r>
              <a:rPr lang="en-GB" dirty="0">
                <a:latin typeface="Arial" panose="020B060402020202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rest and digest come into play (this is known as the parasympathetic nervous system or PSNS).  The opposite happens: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Constricts pupils; causes salivation; slows down the heart rate; tightens the bronchi in the lungs; enacts digestion; releases bile; makes the bladder contract.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Why is this important to know?</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Basically, if our body is in constant fight or flight mode i.e.. Stress, anxiety, lack of sleep etc.   Our digestive system cannot function to it full potential.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Simple things such as saliva production during chewing and excretion is decreased.  As well as bile release from your liver and the gall bladder is decreased.  Therefore, food cannot be digested properly and broken down into the right size for absorption of vitamins and minerals.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This is why we loose apatite sometimes when we are stressed or have stomach cramps if we try to eat.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1295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e the source image">
            <a:extLst>
              <a:ext uri="{FF2B5EF4-FFF2-40B4-BE49-F238E27FC236}">
                <a16:creationId xmlns:a16="http://schemas.microsoft.com/office/drawing/2014/main" id="{32EB7FA3-F20E-4E9F-9915-BFBFA7322C5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13000" y="292100"/>
            <a:ext cx="7010400" cy="6413500"/>
          </a:xfrm>
          <a:prstGeom prst="rect">
            <a:avLst/>
          </a:prstGeom>
          <a:noFill/>
          <a:ln>
            <a:noFill/>
          </a:ln>
        </p:spPr>
      </p:pic>
    </p:spTree>
    <p:extLst>
      <p:ext uri="{BB962C8B-B14F-4D97-AF65-F5344CB8AC3E}">
        <p14:creationId xmlns:p14="http://schemas.microsoft.com/office/powerpoint/2010/main" val="356317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E6EEE42E-95EE-4992-8CD2-F8729C498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6302" y="1919746"/>
            <a:ext cx="6586518" cy="46233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697AC88-C4EF-4795-BF6F-E9F898B4DB47}"/>
              </a:ext>
            </a:extLst>
          </p:cNvPr>
          <p:cNvSpPr txBox="1"/>
          <p:nvPr/>
        </p:nvSpPr>
        <p:spPr>
          <a:xfrm>
            <a:off x="3646302" y="123998"/>
            <a:ext cx="8308010" cy="1795748"/>
          </a:xfrm>
          <a:prstGeom prst="rect">
            <a:avLst/>
          </a:prstGeom>
          <a:noFill/>
        </p:spPr>
        <p:txBody>
          <a:bodyPr wrap="square">
            <a:spAutoFit/>
          </a:bodyPr>
          <a:lstStyle/>
          <a:p>
            <a:pPr>
              <a:lnSpc>
                <a:spcPct val="107000"/>
              </a:lnSpc>
              <a:spcAft>
                <a:spcPts val="800"/>
              </a:spcAft>
            </a:pPr>
            <a:r>
              <a:rPr lang="en-GB" sz="2400" b="1" dirty="0">
                <a:effectLst/>
                <a:latin typeface="Arial" panose="020B0604020202020204" pitchFamily="34" charset="0"/>
                <a:ea typeface="Calibri" panose="020F0502020204030204" pitchFamily="34" charset="0"/>
                <a:cs typeface="Times New Roman" panose="02020603050405020304" pitchFamily="18" charset="0"/>
              </a:rPr>
              <a:t>Let’s look at some ways we can reduce or combat the above:</a:t>
            </a:r>
          </a:p>
          <a:p>
            <a:pPr>
              <a:lnSpc>
                <a:spcPct val="107000"/>
              </a:lnSpc>
              <a:spcAft>
                <a:spcPts val="800"/>
              </a:spcAft>
            </a:pPr>
            <a:endParaRPr lang="en-GB" sz="24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Arial" panose="020B0604020202020204" pitchFamily="34" charset="0"/>
                <a:ea typeface="Calibri" panose="020F0502020204030204" pitchFamily="34" charset="0"/>
                <a:cs typeface="Times New Roman" panose="02020603050405020304" pitchFamily="18" charset="0"/>
              </a:rPr>
              <a:t>Breathing and mindfulness: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736383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tf00001235_wac</Template>
  <TotalTime>2692</TotalTime>
  <Words>1640</Words>
  <Application>Microsoft Office PowerPoint</Application>
  <PresentationFormat>Widescreen</PresentationFormat>
  <Paragraphs>95</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Century Gothic</vt:lpstr>
      <vt:lpstr>Symbol</vt:lpstr>
      <vt:lpstr>Times New Roman</vt:lpstr>
      <vt:lpstr>Wingdings 3</vt:lpstr>
      <vt:lpstr>Wisp</vt:lpstr>
      <vt:lpstr>Follow your gut!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Follow your gut!</dc:title>
  <dc:creator>Emma McPherson</dc:creator>
  <cp:lastModifiedBy>Emma McPherson</cp:lastModifiedBy>
  <cp:revision>19</cp:revision>
  <dcterms:created xsi:type="dcterms:W3CDTF">2021-05-07T13:33:36Z</dcterms:created>
  <dcterms:modified xsi:type="dcterms:W3CDTF">2021-05-17T19:48:29Z</dcterms:modified>
</cp:coreProperties>
</file>